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80" r:id="rId4"/>
    <p:sldId id="265" r:id="rId5"/>
    <p:sldId id="281" r:id="rId6"/>
    <p:sldId id="282" r:id="rId7"/>
    <p:sldId id="279" r:id="rId8"/>
    <p:sldId id="260" r:id="rId9"/>
    <p:sldId id="262" r:id="rId10"/>
    <p:sldId id="278" r:id="rId11"/>
  </p:sldIdLst>
  <p:sldSz cx="18288000" cy="10287000"/>
  <p:notesSz cx="6858000" cy="9144000"/>
  <p:embeddedFontLst>
    <p:embeddedFont>
      <p:font typeface="Bahnschrift Condensed" panose="020B0502040204020203" pitchFamily="34" charset="0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Franklin Gothic Book" panose="020B0503020102020204" pitchFamily="34" charset="0"/>
      <p:regular r:id="rId19"/>
      <p:italic r:id="rId20"/>
    </p:embeddedFont>
    <p:embeddedFont>
      <p:font typeface="Franklin Gothic Medium Cond" panose="020B0606030402020204" pitchFamily="34" charset="0"/>
      <p:regular r:id="rId21"/>
    </p:embeddedFont>
    <p:embeddedFont>
      <p:font typeface="Open Sans Extra Bold" panose="020B0604020202020204" charset="0"/>
      <p:regular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66FF"/>
    <a:srgbClr val="0099FF"/>
    <a:srgbClr val="33CCFF"/>
    <a:srgbClr val="66CCFF"/>
    <a:srgbClr val="1A1EC8"/>
    <a:srgbClr val="425BD6"/>
    <a:srgbClr val="336699"/>
    <a:srgbClr val="3366CC"/>
    <a:srgbClr val="3973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0" autoAdjust="0"/>
    <p:restoredTop sz="91634" autoAdjust="0"/>
  </p:normalViewPr>
  <p:slideViewPr>
    <p:cSldViewPr>
      <p:cViewPr varScale="1">
        <p:scale>
          <a:sx n="70" d="100"/>
          <a:sy n="70" d="100"/>
        </p:scale>
        <p:origin x="142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gif>
</file>

<file path=ppt/media/image11.gif>
</file>

<file path=ppt/media/image12.pn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B147D8-E1D0-421A-8B9F-36DFFEF059E6}" type="datetimeFigureOut">
              <a:rPr lang="en-ID" smtClean="0"/>
              <a:t>04/11/2024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B4881A-493C-4138-B640-C41F5D9E1A0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7533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4881A-493C-4138-B640-C41F5D9E1A05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35202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4881A-493C-4138-B640-C41F5D9E1A05}" type="slidenum">
              <a:rPr lang="en-ID" smtClean="0"/>
              <a:t>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44304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6097502" y="5590237"/>
            <a:ext cx="14099416" cy="1409941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45DA0">
                    <a:shade val="30000"/>
                    <a:satMod val="115000"/>
                  </a:srgbClr>
                </a:gs>
                <a:gs pos="50000">
                  <a:srgbClr val="145DA0">
                    <a:shade val="67500"/>
                    <a:satMod val="115000"/>
                  </a:srgbClr>
                </a:gs>
                <a:gs pos="100000">
                  <a:srgbClr val="145DA0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</p:spPr>
          <p:txBody>
            <a:bodyPr/>
            <a:lstStyle/>
            <a:p>
              <a:endParaRPr lang="en-ID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20234" y="-1717598"/>
            <a:ext cx="3735531" cy="3735531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47857" y="-643475"/>
            <a:ext cx="1286950" cy="128695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45DA0">
                    <a:shade val="30000"/>
                    <a:satMod val="115000"/>
                  </a:srgbClr>
                </a:gs>
                <a:gs pos="50000">
                  <a:srgbClr val="145DA0">
                    <a:shade val="67500"/>
                    <a:satMod val="115000"/>
                  </a:srgbClr>
                </a:gs>
                <a:gs pos="100000">
                  <a:srgbClr val="145DA0">
                    <a:shade val="100000"/>
                    <a:satMod val="115000"/>
                  </a:srgbClr>
                </a:gs>
              </a:gsLst>
              <a:lin ang="13500000" scaled="1"/>
              <a:tileRect/>
            </a:gradFill>
          </p:spPr>
          <p:txBody>
            <a:bodyPr/>
            <a:lstStyle/>
            <a:p>
              <a:endParaRPr lang="en-ID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929195" y="8389571"/>
            <a:ext cx="3735531" cy="3735531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8757394" y="7522582"/>
            <a:ext cx="8779632" cy="1733977"/>
          </a:xfrm>
          <a:custGeom>
            <a:avLst/>
            <a:gdLst/>
            <a:ahLst/>
            <a:cxnLst/>
            <a:rect l="l" t="t" r="r" b="b"/>
            <a:pathLst>
              <a:path w="8779632" h="1733977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8" name="TextBox 18"/>
          <p:cNvSpPr txBox="1"/>
          <p:nvPr/>
        </p:nvSpPr>
        <p:spPr>
          <a:xfrm>
            <a:off x="783417" y="6464869"/>
            <a:ext cx="8587736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855"/>
              </a:lnSpc>
              <a:spcBef>
                <a:spcPct val="0"/>
              </a:spcBef>
            </a:pPr>
            <a:r>
              <a:rPr lang="id-ID" sz="4000" spc="-55" dirty="0">
                <a:solidFill>
                  <a:srgbClr val="0070C0"/>
                </a:solidFill>
                <a:latin typeface="Bahnschrift Condensed" panose="020B0502040204020203" pitchFamily="34" charset="0"/>
              </a:rPr>
              <a:t>Instalasi Sistem Informasi Manajemen </a:t>
            </a:r>
          </a:p>
          <a:p>
            <a:pPr>
              <a:lnSpc>
                <a:spcPts val="3855"/>
              </a:lnSpc>
              <a:spcBef>
                <a:spcPct val="0"/>
              </a:spcBef>
            </a:pPr>
            <a:r>
              <a:rPr lang="id-ID" sz="4000" spc="-55" dirty="0">
                <a:solidFill>
                  <a:srgbClr val="0070C0"/>
                </a:solidFill>
                <a:latin typeface="Bahnschrift Condensed" panose="020B0502040204020203" pitchFamily="34" charset="0"/>
              </a:rPr>
              <a:t>Rumah Sakit (ISIMRS)</a:t>
            </a:r>
            <a:endParaRPr lang="en-US" sz="4000" spc="-55" dirty="0">
              <a:solidFill>
                <a:srgbClr val="0070C0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27" name="图形" descr="C:/Users/Administrator/AppData/Local/Temp/picturecompress_20220709155216/output_1.pngoutput_1">
            <a:extLst>
              <a:ext uri="{FF2B5EF4-FFF2-40B4-BE49-F238E27FC236}">
                <a16:creationId xmlns:a16="http://schemas.microsoft.com/office/drawing/2014/main" id="{1687A17D-1548-160C-C1F0-B023A12B874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1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624560" y="1416091"/>
            <a:ext cx="9500083" cy="7236491"/>
          </a:xfrm>
          <a:prstGeom prst="rect">
            <a:avLst/>
          </a:prstGeom>
        </p:spPr>
      </p:pic>
      <p:sp>
        <p:nvSpPr>
          <p:cNvPr id="29" name="Round Same Side Corner Rectangle 28"/>
          <p:cNvSpPr/>
          <p:nvPr/>
        </p:nvSpPr>
        <p:spPr>
          <a:xfrm rot="5400000">
            <a:off x="2816595" y="-35298"/>
            <a:ext cx="2819400" cy="9062198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TextBox 6"/>
          <p:cNvSpPr txBox="1"/>
          <p:nvPr/>
        </p:nvSpPr>
        <p:spPr>
          <a:xfrm>
            <a:off x="783417" y="3609314"/>
            <a:ext cx="8360583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EVALUASI Program </a:t>
            </a:r>
            <a:r>
              <a:rPr lang="en-US" sz="5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Kerja</a:t>
            </a: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 </a:t>
            </a:r>
          </a:p>
          <a:p>
            <a:pPr>
              <a:spcBef>
                <a:spcPct val="0"/>
              </a:spcBef>
            </a:pPr>
            <a:r>
              <a:rPr lang="en-US" sz="5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Penyempurnaan</a:t>
            </a: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 EMR 2024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130" y="706950"/>
            <a:ext cx="6096004" cy="258584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22" y="1064827"/>
            <a:ext cx="1343814" cy="165553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B8FF946-D3E0-EF06-93B8-C5FED287CA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4395" y="7148011"/>
            <a:ext cx="1851398" cy="55584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8" name="Title 2">
            <a:extLst>
              <a:ext uri="{FF2B5EF4-FFF2-40B4-BE49-F238E27FC236}">
                <a16:creationId xmlns:a16="http://schemas.microsoft.com/office/drawing/2014/main" id="{79D4ADC4-01B6-AA8C-9B56-49464B100BE3}"/>
              </a:ext>
            </a:extLst>
          </p:cNvPr>
          <p:cNvSpPr txBox="1">
            <a:spLocks/>
          </p:cNvSpPr>
          <p:nvPr/>
        </p:nvSpPr>
        <p:spPr>
          <a:xfrm>
            <a:off x="137160" y="163295"/>
            <a:ext cx="18013680" cy="101498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PROYEKSI PENGGUNAAN APLIKASI</a:t>
            </a:r>
          </a:p>
        </p:txBody>
      </p:sp>
      <p:sp>
        <p:nvSpPr>
          <p:cNvPr id="2" name="AutoShape 2" descr="Home - Jasamedika Transmedi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6A6AB8-8DFE-9A77-15B2-EE9BEC6AE8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7857" y="93828"/>
            <a:ext cx="1851398" cy="55584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F611000-0960-E38F-780C-BB059A78E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3985" y="1177710"/>
            <a:ext cx="9391015" cy="8732703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6DEF71A-3266-C3CA-F439-4587242C608E}"/>
              </a:ext>
            </a:extLst>
          </p:cNvPr>
          <p:cNvSpPr txBox="1">
            <a:spLocks/>
          </p:cNvSpPr>
          <p:nvPr/>
        </p:nvSpPr>
        <p:spPr>
          <a:xfrm>
            <a:off x="1313815" y="1181100"/>
            <a:ext cx="6458585" cy="8732703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LOKUS :</a:t>
            </a:r>
          </a:p>
          <a:p>
            <a:pPr>
              <a:buFontTx/>
              <a:buChar char="-"/>
            </a:pPr>
            <a:r>
              <a:rPr lang="en-US" sz="24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Farmasi</a:t>
            </a: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Tx/>
              <a:buChar char="-"/>
            </a:pPr>
            <a:r>
              <a:rPr lang="en-US" sz="24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Bedah</a:t>
            </a: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Sentral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FOC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PENUNJANG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LABORATORIUM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RADIOLOGI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PATOLOGI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BOUGENVILLE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KHEMO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HD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CANCER CENTER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GRIYA HUSADA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RAWAT JALAN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RAWAT INAP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RAWAT DARURAT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MCU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CATATAN : </a:t>
            </a:r>
          </a:p>
          <a:p>
            <a:pPr marL="0" indent="0">
              <a:buNone/>
            </a:pPr>
            <a:r>
              <a:rPr lang="en-US" sz="24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Tulisan </a:t>
            </a:r>
            <a:r>
              <a:rPr lang="en-US" sz="24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kuning</a:t>
            </a:r>
            <a:r>
              <a:rPr lang="en-US" sz="24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masih</a:t>
            </a:r>
            <a:r>
              <a:rPr lang="en-US" sz="24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dipikirkan</a:t>
            </a:r>
            <a:r>
              <a:rPr lang="en-US" sz="24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polanya</a:t>
            </a:r>
            <a:endParaRPr lang="en-US" sz="2400" b="1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7921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17417" y="0"/>
            <a:ext cx="18305417" cy="4229101"/>
            <a:chOff x="-17417" y="0"/>
            <a:chExt cx="18305417" cy="4229101"/>
          </a:xfrm>
        </p:grpSpPr>
        <p:pic>
          <p:nvPicPr>
            <p:cNvPr id="2052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>
              <a:off x="9220200" y="1"/>
              <a:ext cx="9067800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 flipH="1">
              <a:off x="-17417" y="0"/>
              <a:ext cx="9237617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TextBox 8"/>
          <p:cNvSpPr txBox="1"/>
          <p:nvPr/>
        </p:nvSpPr>
        <p:spPr>
          <a:xfrm>
            <a:off x="609600" y="629682"/>
            <a:ext cx="9372600" cy="728737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1499632" y="2114549"/>
            <a:ext cx="7550259" cy="7179256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7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TARGET AWAL </a:t>
            </a:r>
            <a:r>
              <a:rPr lang="en-US" sz="27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mulai</a:t>
            </a:r>
            <a:r>
              <a:rPr lang="en-US" sz="27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7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implementasi</a:t>
            </a:r>
            <a:endParaRPr lang="en-US" sz="27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Farmasi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Ujicoba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Live Input Depo Teratai. 7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Oktober</a:t>
            </a:r>
            <a:endParaRPr lang="en-ID" sz="2400" b="0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Farmasi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, Live 9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Oktober</a:t>
            </a:r>
            <a:endParaRPr lang="en-ID" sz="2400" b="0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Jadwal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Operasi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, 14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Oktober</a:t>
            </a:r>
            <a:endParaRPr lang="en-ID" sz="2400" b="0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FOC, 21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Oktober</a:t>
            </a:r>
            <a:endParaRPr lang="en-ID" sz="2400" b="0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PA, 28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Oktober</a:t>
            </a:r>
            <a:endParaRPr lang="en-ID" sz="2400" b="0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LAB, 29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Oktober</a:t>
            </a:r>
            <a:endParaRPr lang="en-ID" sz="2400" b="0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RAD, 30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Oktober</a:t>
            </a:r>
            <a:endParaRPr lang="en-ID" sz="2400" b="0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Griya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Husada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, 4 November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Rawat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Inap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, 11 November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Rawat </a:t>
            </a:r>
            <a:r>
              <a:rPr lang="en-ID" sz="24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Darurat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, 18 November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Kasir</a:t>
            </a:r>
            <a:r>
              <a:rPr lang="en-ID" sz="2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, 25 November</a:t>
            </a:r>
          </a:p>
          <a:p>
            <a:pPr marL="0" indent="0">
              <a:buNone/>
            </a:pPr>
            <a:endParaRPr lang="en-US" sz="27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9231086" y="2114549"/>
            <a:ext cx="7635167" cy="7179257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080000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2713" indent="0">
              <a:buNone/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CAPAIAN</a:t>
            </a:r>
            <a:endParaRPr lang="id-ID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  <a:latin typeface="Roboto" panose="02000000000000000000" pitchFamily="2" charset="0"/>
              </a:rPr>
              <a:t>IMPELEMENTASI FARMASI :</a:t>
            </a:r>
          </a:p>
          <a:p>
            <a:pPr lvl="1"/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PE-RESEPAN PASIEN</a:t>
            </a:r>
          </a:p>
          <a:p>
            <a:pPr lvl="1"/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DISTRIBUSI GUDANG KE DEPO</a:t>
            </a:r>
          </a:p>
          <a:p>
            <a:pPr lvl="1"/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INFORMASI STOK &amp; KARTU PERSEDIAAN DEPO/GUDANG</a:t>
            </a:r>
          </a:p>
          <a:p>
            <a:r>
              <a:rPr lang="en-ID" sz="2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RENCANA IMPLEMENTASI FITUR TAMBAHAN FARMASI :</a:t>
            </a:r>
          </a:p>
          <a:p>
            <a:pPr lvl="1"/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4 </a:t>
            </a:r>
            <a:r>
              <a:rPr lang="en-ID" sz="1800" dirty="0" err="1">
                <a:solidFill>
                  <a:schemeClr val="bg1"/>
                </a:solidFill>
                <a:latin typeface="Roboto" panose="02000000000000000000" pitchFamily="2" charset="0"/>
              </a:rPr>
              <a:t>s.d</a:t>
            </a:r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 9 November 2024</a:t>
            </a:r>
          </a:p>
          <a:p>
            <a:pPr lvl="1"/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RETUR OBAT</a:t>
            </a:r>
          </a:p>
          <a:p>
            <a:pPr lvl="1"/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BATAL VERIFIKASI</a:t>
            </a:r>
          </a:p>
          <a:p>
            <a:pPr lvl="1"/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MONITOR ANTRIAN &amp; WAKTU TUNGGU</a:t>
            </a:r>
          </a:p>
          <a:p>
            <a:pPr lvl="1"/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INTEGRASI MASTER KATALOG</a:t>
            </a:r>
          </a:p>
          <a:p>
            <a:pPr lvl="1"/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RE-CONSTRUK PROSES BRIDGING PENERIMAAN &amp; GUDANG</a:t>
            </a:r>
          </a:p>
          <a:p>
            <a:r>
              <a:rPr lang="en-ID" sz="2400" dirty="0">
                <a:solidFill>
                  <a:schemeClr val="bg1"/>
                </a:solidFill>
                <a:latin typeface="Roboto" panose="02000000000000000000" pitchFamily="2" charset="0"/>
              </a:rPr>
              <a:t>TINDAK LANJUT 4-9 November</a:t>
            </a:r>
          </a:p>
          <a:p>
            <a:pPr lvl="1"/>
            <a:r>
              <a:rPr lang="en-ID" sz="18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Pembenahan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Struktur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Data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Konsistensinya</a:t>
            </a:r>
            <a:endParaRPr lang="en-ID" sz="1800" b="0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lvl="1"/>
            <a:r>
              <a:rPr lang="en-ID" sz="1800" dirty="0" err="1">
                <a:solidFill>
                  <a:schemeClr val="bg1"/>
                </a:solidFill>
                <a:latin typeface="Roboto" panose="02000000000000000000" pitchFamily="2" charset="0"/>
              </a:rPr>
              <a:t>Membentuk</a:t>
            </a:r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ID" sz="1800" dirty="0" err="1">
                <a:solidFill>
                  <a:schemeClr val="bg1"/>
                </a:solidFill>
                <a:latin typeface="Roboto" panose="02000000000000000000" pitchFamily="2" charset="0"/>
              </a:rPr>
              <a:t>laporan</a:t>
            </a:r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 FIFO</a:t>
            </a:r>
          </a:p>
          <a:p>
            <a:r>
              <a:rPr lang="en-ID" sz="22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DAMPAK &amp; TESTIMONI</a:t>
            </a:r>
          </a:p>
          <a:p>
            <a:pPr lvl="1"/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PELAYANAN PASIEN LEBIH CEPAT, </a:t>
            </a:r>
            <a:r>
              <a:rPr lang="en-ID" sz="1800" dirty="0" err="1">
                <a:solidFill>
                  <a:schemeClr val="bg1"/>
                </a:solidFill>
                <a:latin typeface="Roboto" panose="02000000000000000000" pitchFamily="2" charset="0"/>
              </a:rPr>
              <a:t>terutama</a:t>
            </a:r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ID" sz="1800" dirty="0" err="1">
                <a:solidFill>
                  <a:schemeClr val="bg1"/>
                </a:solidFill>
                <a:latin typeface="Roboto" panose="02000000000000000000" pitchFamily="2" charset="0"/>
              </a:rPr>
              <a:t>dirasakan</a:t>
            </a:r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 di </a:t>
            </a:r>
            <a:r>
              <a:rPr lang="en-ID" sz="1800" dirty="0" err="1">
                <a:solidFill>
                  <a:schemeClr val="bg1"/>
                </a:solidFill>
                <a:latin typeface="Roboto" panose="02000000000000000000" pitchFamily="2" charset="0"/>
              </a:rPr>
              <a:t>rawat</a:t>
            </a:r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ID" sz="1800" dirty="0" err="1">
                <a:solidFill>
                  <a:schemeClr val="bg1"/>
                </a:solidFill>
                <a:latin typeface="Roboto" panose="02000000000000000000" pitchFamily="2" charset="0"/>
              </a:rPr>
              <a:t>jalan</a:t>
            </a:r>
            <a:endParaRPr lang="en-ID" sz="1800" dirty="0">
              <a:solidFill>
                <a:schemeClr val="bg1"/>
              </a:solidFill>
              <a:latin typeface="Roboto" panose="02000000000000000000" pitchFamily="2" charset="0"/>
            </a:endParaRPr>
          </a:p>
          <a:p>
            <a:pPr lvl="1"/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INTERFACE yang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lebih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nyaman</a:t>
            </a:r>
            <a:endParaRPr lang="en-ID" sz="1800" b="0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25" name="Freeform 21"/>
          <p:cNvSpPr/>
          <p:nvPr/>
        </p:nvSpPr>
        <p:spPr>
          <a:xfrm>
            <a:off x="-5188804" y="3559987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0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 dirty="0"/>
          </a:p>
        </p:txBody>
      </p:sp>
      <p:sp>
        <p:nvSpPr>
          <p:cNvPr id="26" name="Round Same Side Corner Rectangle 25"/>
          <p:cNvSpPr/>
          <p:nvPr/>
        </p:nvSpPr>
        <p:spPr>
          <a:xfrm rot="5400000">
            <a:off x="4039396" y="-4299201"/>
            <a:ext cx="1104956" cy="10028850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 txBox="1">
            <a:spLocks/>
          </p:cNvSpPr>
          <p:nvPr/>
        </p:nvSpPr>
        <p:spPr>
          <a:xfrm>
            <a:off x="0" y="353099"/>
            <a:ext cx="9049891" cy="7242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PENCANANGAN TARGET DAN REALISASI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17417" y="0"/>
            <a:ext cx="18305417" cy="4229101"/>
            <a:chOff x="-17417" y="0"/>
            <a:chExt cx="18305417" cy="4229101"/>
          </a:xfrm>
        </p:grpSpPr>
        <p:pic>
          <p:nvPicPr>
            <p:cNvPr id="2052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>
              <a:off x="9220200" y="1"/>
              <a:ext cx="9067800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 flipH="1">
              <a:off x="-17417" y="0"/>
              <a:ext cx="9237617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TextBox 8"/>
          <p:cNvSpPr txBox="1"/>
          <p:nvPr/>
        </p:nvSpPr>
        <p:spPr>
          <a:xfrm>
            <a:off x="609600" y="629682"/>
            <a:ext cx="9372600" cy="728737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1499632" y="2114549"/>
            <a:ext cx="7550259" cy="7819352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7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KENDALA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PENCANANGAN JADWAL YANG OVER OPTIMISTIK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PENYESUAIAN STRUKTUR DASAR PEMBENTUKAN RME</a:t>
            </a:r>
            <a:endParaRPr lang="en-ID" sz="2000" dirty="0">
              <a:solidFill>
                <a:schemeClr val="bg1"/>
              </a:solidFill>
              <a:latin typeface="Roboto" panose="02000000000000000000" pitchFamily="2" charset="0"/>
            </a:endParaRPr>
          </a:p>
          <a:p>
            <a:pPr lvl="1"/>
            <a:r>
              <a:rPr lang="en-ID" sz="20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MASUKAN DARI HASIL PERTEMUAN DENGAN IBS</a:t>
            </a:r>
          </a:p>
          <a:p>
            <a:pPr lvl="1"/>
            <a:r>
              <a:rPr lang="en-ID" sz="2000" dirty="0">
                <a:solidFill>
                  <a:schemeClr val="bg1"/>
                </a:solidFill>
                <a:latin typeface="Roboto" panose="02000000000000000000" pitchFamily="2" charset="0"/>
              </a:rPr>
              <a:t>MASUKAN DARI HASIL PERTEMUAN DENGAN KSM</a:t>
            </a:r>
          </a:p>
          <a:p>
            <a:pPr lvl="1"/>
            <a:r>
              <a:rPr lang="en-ID" sz="2000" dirty="0">
                <a:solidFill>
                  <a:schemeClr val="bg1"/>
                </a:solidFill>
                <a:latin typeface="Roboto" panose="02000000000000000000" pitchFamily="2" charset="0"/>
              </a:rPr>
              <a:t>MENYESUAIKAN DENGAN FORMULIR BAKU DARI IRMIK</a:t>
            </a:r>
          </a:p>
          <a:p>
            <a:r>
              <a:rPr lang="en-ID" sz="2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TROUBLE SHOOTING IMPLEMENTASI FARMASI</a:t>
            </a:r>
          </a:p>
          <a:p>
            <a:pPr marL="0" indent="0">
              <a:buNone/>
            </a:pPr>
            <a:endParaRPr lang="en-US" sz="27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9231086" y="2114549"/>
            <a:ext cx="8218714" cy="7829551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080000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2713" indent="0">
              <a:buNone/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PENJADWALAN ULANG</a:t>
            </a:r>
            <a:endParaRPr lang="id-ID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dirty="0">
                <a:solidFill>
                  <a:schemeClr val="bg1"/>
                </a:solidFill>
                <a:latin typeface="Roboto" panose="02000000000000000000" pitchFamily="2" charset="0"/>
              </a:rPr>
              <a:t>CLOSING IMPELEMENTASI FARMASI :</a:t>
            </a:r>
          </a:p>
          <a:p>
            <a:pPr lvl="1"/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4 </a:t>
            </a:r>
            <a:r>
              <a:rPr lang="en-ID" sz="1800" dirty="0" err="1">
                <a:solidFill>
                  <a:schemeClr val="bg1"/>
                </a:solidFill>
                <a:latin typeface="Roboto" panose="02000000000000000000" pitchFamily="2" charset="0"/>
              </a:rPr>
              <a:t>s.d</a:t>
            </a:r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 9 November 2024</a:t>
            </a:r>
          </a:p>
          <a:p>
            <a:pPr lvl="1"/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RETUR OBAT</a:t>
            </a:r>
          </a:p>
          <a:p>
            <a:pPr lvl="1"/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BATAL VERIFIKASI</a:t>
            </a:r>
          </a:p>
          <a:p>
            <a:pPr lvl="1"/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MONITOR ANTRIAN &amp; WAKTU TUNGGU</a:t>
            </a:r>
          </a:p>
          <a:p>
            <a:pPr lvl="1"/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INTEGRASI MASTER KATALOG</a:t>
            </a:r>
          </a:p>
          <a:p>
            <a:pPr lvl="1"/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RE-CONSTRUK PROSES BRIDGING PENERIMAAN &amp; GUDANG</a:t>
            </a:r>
          </a:p>
          <a:p>
            <a:pPr lvl="1"/>
            <a:r>
              <a:rPr lang="en-ID" sz="18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Pembenahan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Struktur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Data dan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Konsistensinya</a:t>
            </a:r>
            <a:endParaRPr lang="en-ID" sz="1800" b="0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lvl="1"/>
            <a:r>
              <a:rPr lang="en-ID" sz="1800" dirty="0" err="1">
                <a:solidFill>
                  <a:schemeClr val="bg1"/>
                </a:solidFill>
                <a:latin typeface="Roboto" panose="02000000000000000000" pitchFamily="2" charset="0"/>
              </a:rPr>
              <a:t>Membentuk</a:t>
            </a:r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ID" sz="1800" dirty="0" err="1">
                <a:solidFill>
                  <a:schemeClr val="bg1"/>
                </a:solidFill>
                <a:latin typeface="Roboto" panose="02000000000000000000" pitchFamily="2" charset="0"/>
              </a:rPr>
              <a:t>laporan</a:t>
            </a:r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 FIFO</a:t>
            </a:r>
            <a:endParaRPr lang="en-ID" sz="1800" b="0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r>
              <a:rPr lang="en-ID" sz="2400" dirty="0">
                <a:solidFill>
                  <a:schemeClr val="bg1"/>
                </a:solidFill>
                <a:latin typeface="Roboto" panose="02000000000000000000" pitchFamily="2" charset="0"/>
              </a:rPr>
              <a:t>RME</a:t>
            </a:r>
          </a:p>
          <a:p>
            <a:pPr lvl="1"/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PEMATANGAN RME (4 – 18 November 2024)</a:t>
            </a:r>
          </a:p>
          <a:p>
            <a:pPr lvl="1"/>
            <a:r>
              <a:rPr lang="en-ID" sz="1800" dirty="0" err="1">
                <a:solidFill>
                  <a:schemeClr val="bg1"/>
                </a:solidFill>
                <a:latin typeface="Roboto" panose="02000000000000000000" pitchFamily="2" charset="0"/>
              </a:rPr>
              <a:t>Rencana</a:t>
            </a:r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ID" sz="1800" dirty="0" err="1">
                <a:solidFill>
                  <a:schemeClr val="bg1"/>
                </a:solidFill>
                <a:latin typeface="Roboto" panose="02000000000000000000" pitchFamily="2" charset="0"/>
              </a:rPr>
              <a:t>Implementasi</a:t>
            </a:r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 RME </a:t>
            </a:r>
            <a:r>
              <a:rPr lang="en-ID" sz="1800" dirty="0" err="1">
                <a:solidFill>
                  <a:schemeClr val="bg1"/>
                </a:solidFill>
                <a:latin typeface="Roboto" panose="02000000000000000000" pitchFamily="2" charset="0"/>
              </a:rPr>
              <a:t>tahap</a:t>
            </a:r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 1 :</a:t>
            </a:r>
          </a:p>
          <a:p>
            <a:pPr lvl="2"/>
            <a:r>
              <a:rPr lang="en-ID" sz="1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13,14,15 November, </a:t>
            </a:r>
            <a:r>
              <a:rPr lang="en-ID" sz="14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Penunjang</a:t>
            </a:r>
            <a:r>
              <a:rPr lang="en-ID" sz="1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LAB &amp; PA</a:t>
            </a:r>
          </a:p>
          <a:p>
            <a:pPr lvl="2"/>
            <a:r>
              <a:rPr lang="en-ID" sz="1400" dirty="0">
                <a:solidFill>
                  <a:schemeClr val="bg1"/>
                </a:solidFill>
                <a:latin typeface="Roboto" panose="02000000000000000000" pitchFamily="2" charset="0"/>
              </a:rPr>
              <a:t>18-19 November, sampling </a:t>
            </a:r>
            <a:r>
              <a:rPr lang="en-ID" sz="1400" dirty="0" err="1">
                <a:solidFill>
                  <a:schemeClr val="bg1"/>
                </a:solidFill>
                <a:latin typeface="Roboto" panose="02000000000000000000" pitchFamily="2" charset="0"/>
              </a:rPr>
              <a:t>ujicoba</a:t>
            </a:r>
            <a:r>
              <a:rPr lang="en-ID" sz="1400" dirty="0">
                <a:solidFill>
                  <a:schemeClr val="bg1"/>
                </a:solidFill>
                <a:latin typeface="Roboto" panose="02000000000000000000" pitchFamily="2" charset="0"/>
              </a:rPr>
              <a:t> di PELAYANAN</a:t>
            </a:r>
          </a:p>
          <a:p>
            <a:pPr lvl="2"/>
            <a:r>
              <a:rPr lang="en-ID" sz="1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20</a:t>
            </a:r>
            <a:r>
              <a:rPr lang="en-ID" sz="1400" dirty="0">
                <a:solidFill>
                  <a:schemeClr val="bg1"/>
                </a:solidFill>
                <a:latin typeface="Roboto" panose="02000000000000000000" pitchFamily="2" charset="0"/>
              </a:rPr>
              <a:t>-23 November, FOC &amp; GRIYA HUSADA</a:t>
            </a:r>
          </a:p>
          <a:p>
            <a:pPr lvl="2"/>
            <a:r>
              <a:rPr lang="en-ID" sz="1400" dirty="0">
                <a:solidFill>
                  <a:schemeClr val="bg1"/>
                </a:solidFill>
                <a:latin typeface="Roboto" panose="02000000000000000000" pitchFamily="2" charset="0"/>
              </a:rPr>
              <a:t>21-22 November, </a:t>
            </a:r>
            <a:r>
              <a:rPr lang="en-ID" sz="1400" dirty="0" err="1">
                <a:solidFill>
                  <a:schemeClr val="bg1"/>
                </a:solidFill>
                <a:latin typeface="Roboto" panose="02000000000000000000" pitchFamily="2" charset="0"/>
              </a:rPr>
              <a:t>Penunjang</a:t>
            </a:r>
            <a:r>
              <a:rPr lang="en-ID" sz="1400" dirty="0">
                <a:solidFill>
                  <a:schemeClr val="bg1"/>
                </a:solidFill>
                <a:latin typeface="Roboto" panose="02000000000000000000" pitchFamily="2" charset="0"/>
              </a:rPr>
              <a:t> RADIOLOGI &amp; IBS</a:t>
            </a:r>
          </a:p>
          <a:p>
            <a:pPr lvl="1"/>
            <a:r>
              <a:rPr lang="en-ID" sz="1800" dirty="0" err="1">
                <a:solidFill>
                  <a:schemeClr val="bg1"/>
                </a:solidFill>
                <a:latin typeface="Roboto" panose="02000000000000000000" pitchFamily="2" charset="0"/>
              </a:rPr>
              <a:t>Rencana</a:t>
            </a:r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ID" sz="1800" dirty="0" err="1">
                <a:solidFill>
                  <a:schemeClr val="bg1"/>
                </a:solidFill>
                <a:latin typeface="Roboto" panose="02000000000000000000" pitchFamily="2" charset="0"/>
              </a:rPr>
              <a:t>Impelemetasi</a:t>
            </a:r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 RME </a:t>
            </a:r>
            <a:r>
              <a:rPr lang="en-ID" sz="1800" dirty="0" err="1">
                <a:solidFill>
                  <a:schemeClr val="bg1"/>
                </a:solidFill>
                <a:latin typeface="Roboto" panose="02000000000000000000" pitchFamily="2" charset="0"/>
              </a:rPr>
              <a:t>tahap</a:t>
            </a:r>
            <a:r>
              <a:rPr lang="en-ID" sz="1800" dirty="0">
                <a:solidFill>
                  <a:schemeClr val="bg1"/>
                </a:solidFill>
                <a:latin typeface="Roboto" panose="02000000000000000000" pitchFamily="2" charset="0"/>
              </a:rPr>
              <a:t> 2 :</a:t>
            </a:r>
          </a:p>
          <a:p>
            <a:pPr lvl="2"/>
            <a:r>
              <a:rPr lang="en-ID" sz="1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25 </a:t>
            </a:r>
            <a:r>
              <a:rPr lang="en-ID" sz="1400" dirty="0">
                <a:solidFill>
                  <a:schemeClr val="bg1"/>
                </a:solidFill>
                <a:latin typeface="Roboto" panose="02000000000000000000" pitchFamily="2" charset="0"/>
              </a:rPr>
              <a:t>November, Rawat </a:t>
            </a:r>
            <a:r>
              <a:rPr lang="en-ID" sz="1400" dirty="0" err="1">
                <a:solidFill>
                  <a:schemeClr val="bg1"/>
                </a:solidFill>
                <a:latin typeface="Roboto" panose="02000000000000000000" pitchFamily="2" charset="0"/>
              </a:rPr>
              <a:t>Inap</a:t>
            </a:r>
            <a:endParaRPr lang="en-ID" sz="1400" dirty="0">
              <a:solidFill>
                <a:schemeClr val="bg1"/>
              </a:solidFill>
              <a:latin typeface="Roboto" panose="02000000000000000000" pitchFamily="2" charset="0"/>
            </a:endParaRPr>
          </a:p>
          <a:p>
            <a:pPr lvl="2"/>
            <a:r>
              <a:rPr lang="en-ID" sz="14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27 November, IGD</a:t>
            </a:r>
          </a:p>
          <a:p>
            <a:pPr lvl="2"/>
            <a:r>
              <a:rPr lang="en-ID" sz="1400" dirty="0">
                <a:solidFill>
                  <a:schemeClr val="bg1"/>
                </a:solidFill>
                <a:latin typeface="Roboto" panose="02000000000000000000" pitchFamily="2" charset="0"/>
              </a:rPr>
              <a:t>29 November, IRJ</a:t>
            </a:r>
          </a:p>
          <a:p>
            <a:pPr lvl="1"/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SELURUH KEGIATAN RME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disupervisi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IRMIK dan IVPP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dalam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rangka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kesesuaiannya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sz="18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dengan</a:t>
            </a:r>
            <a:r>
              <a:rPr lang="en-ID" sz="18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proses KLAIM</a:t>
            </a:r>
          </a:p>
        </p:txBody>
      </p:sp>
      <p:sp>
        <p:nvSpPr>
          <p:cNvPr id="25" name="Freeform 21"/>
          <p:cNvSpPr/>
          <p:nvPr/>
        </p:nvSpPr>
        <p:spPr>
          <a:xfrm>
            <a:off x="-5188804" y="3559987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0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 dirty="0"/>
          </a:p>
        </p:txBody>
      </p:sp>
      <p:sp>
        <p:nvSpPr>
          <p:cNvPr id="26" name="Round Same Side Corner Rectangle 25"/>
          <p:cNvSpPr/>
          <p:nvPr/>
        </p:nvSpPr>
        <p:spPr>
          <a:xfrm rot="5400000">
            <a:off x="4039396" y="-4299201"/>
            <a:ext cx="1104956" cy="10028850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 txBox="1">
            <a:spLocks/>
          </p:cNvSpPr>
          <p:nvPr/>
        </p:nvSpPr>
        <p:spPr>
          <a:xfrm>
            <a:off x="0" y="353099"/>
            <a:ext cx="9049891" cy="7242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KENDALA DAN PENJADWALAN ULANG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20164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5"/>
          <p:cNvGrpSpPr/>
          <p:nvPr/>
        </p:nvGrpSpPr>
        <p:grpSpPr>
          <a:xfrm>
            <a:off x="12398912" y="0"/>
            <a:ext cx="5889088" cy="756959"/>
            <a:chOff x="0" y="0"/>
            <a:chExt cx="1551036" cy="199364"/>
          </a:xfrm>
          <a:solidFill>
            <a:srgbClr val="336699"/>
          </a:solidFill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398912" y="9530041"/>
            <a:ext cx="5889088" cy="756959"/>
            <a:chOff x="0" y="0"/>
            <a:chExt cx="1551036" cy="19936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33669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-4925441" y="3609788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pic>
        <p:nvPicPr>
          <p:cNvPr id="3076" name="Picture 4" descr="Thank You Gif - GIFcen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1057" y="5033069"/>
            <a:ext cx="5313910" cy="398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"/>
          <p:cNvSpPr txBox="1"/>
          <p:nvPr/>
        </p:nvSpPr>
        <p:spPr>
          <a:xfrm>
            <a:off x="2819400" y="3358713"/>
            <a:ext cx="8819592" cy="1712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4510"/>
              </a:lnSpc>
              <a:spcBef>
                <a:spcPct val="0"/>
              </a:spcBef>
            </a:pPr>
            <a:r>
              <a:rPr lang="id-ID" sz="9600" dirty="0">
                <a:solidFill>
                  <a:srgbClr val="3973AD"/>
                </a:solidFill>
                <a:latin typeface="Open Sans Extra Bold"/>
              </a:rPr>
              <a:t>TERIMA KASIH</a:t>
            </a:r>
            <a:endParaRPr lang="en-US" sz="9600" dirty="0">
              <a:solidFill>
                <a:srgbClr val="3973AD"/>
              </a:solidFill>
              <a:latin typeface="Open Sans Extra Bold"/>
            </a:endParaRPr>
          </a:p>
        </p:txBody>
      </p:sp>
      <p:pic>
        <p:nvPicPr>
          <p:cNvPr id="2050" name="Picture 2" descr="Benefits of Teamwork and understanding each other - Pro Development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2206" y="2425154"/>
            <a:ext cx="4762500" cy="529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5"/>
          <p:cNvGrpSpPr/>
          <p:nvPr/>
        </p:nvGrpSpPr>
        <p:grpSpPr>
          <a:xfrm>
            <a:off x="12398912" y="0"/>
            <a:ext cx="5889088" cy="756959"/>
            <a:chOff x="0" y="0"/>
            <a:chExt cx="1551036" cy="199364"/>
          </a:xfrm>
          <a:solidFill>
            <a:srgbClr val="336699"/>
          </a:solidFill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398912" y="9530041"/>
            <a:ext cx="5889088" cy="756959"/>
            <a:chOff x="0" y="0"/>
            <a:chExt cx="1551036" cy="19936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33669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-4925441" y="3609788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pic>
        <p:nvPicPr>
          <p:cNvPr id="3076" name="Picture 4" descr="Thank You Gif - GIFcen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1057" y="5033069"/>
            <a:ext cx="5313910" cy="398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"/>
          <p:cNvSpPr txBox="1"/>
          <p:nvPr/>
        </p:nvSpPr>
        <p:spPr>
          <a:xfrm>
            <a:off x="2819400" y="3358713"/>
            <a:ext cx="8819592" cy="1712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4510"/>
              </a:lnSpc>
              <a:spcBef>
                <a:spcPct val="0"/>
              </a:spcBef>
            </a:pPr>
            <a:r>
              <a:rPr lang="id-ID" sz="9600" dirty="0">
                <a:solidFill>
                  <a:srgbClr val="3973AD"/>
                </a:solidFill>
                <a:latin typeface="Open Sans Extra Bold"/>
              </a:rPr>
              <a:t>TERIMA KASIH</a:t>
            </a:r>
            <a:endParaRPr lang="en-US" sz="9600" dirty="0">
              <a:solidFill>
                <a:srgbClr val="3973AD"/>
              </a:solidFill>
              <a:latin typeface="Open Sans Extra Bold"/>
            </a:endParaRPr>
          </a:p>
        </p:txBody>
      </p:sp>
      <p:pic>
        <p:nvPicPr>
          <p:cNvPr id="2050" name="Picture 2" descr="Benefits of Teamwork and understanding each other - Pro Development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2206" y="2425154"/>
            <a:ext cx="4762500" cy="529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9681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5"/>
          <p:cNvGrpSpPr/>
          <p:nvPr/>
        </p:nvGrpSpPr>
        <p:grpSpPr>
          <a:xfrm>
            <a:off x="12398912" y="0"/>
            <a:ext cx="5889088" cy="756959"/>
            <a:chOff x="0" y="0"/>
            <a:chExt cx="1551036" cy="199364"/>
          </a:xfrm>
          <a:solidFill>
            <a:srgbClr val="336699"/>
          </a:solidFill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398912" y="9530041"/>
            <a:ext cx="5889088" cy="756959"/>
            <a:chOff x="0" y="0"/>
            <a:chExt cx="1551036" cy="19936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33669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-4925441" y="3609788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pic>
        <p:nvPicPr>
          <p:cNvPr id="3076" name="Picture 4" descr="Thank You Gif - GIFcen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1057" y="5033069"/>
            <a:ext cx="5313910" cy="398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"/>
          <p:cNvSpPr txBox="1"/>
          <p:nvPr/>
        </p:nvSpPr>
        <p:spPr>
          <a:xfrm>
            <a:off x="2819400" y="3358713"/>
            <a:ext cx="8819592" cy="1712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4510"/>
              </a:lnSpc>
              <a:spcBef>
                <a:spcPct val="0"/>
              </a:spcBef>
            </a:pPr>
            <a:r>
              <a:rPr lang="id-ID" sz="9600" dirty="0">
                <a:solidFill>
                  <a:srgbClr val="3973AD"/>
                </a:solidFill>
                <a:latin typeface="Open Sans Extra Bold"/>
              </a:rPr>
              <a:t>TERIMA KASIH</a:t>
            </a:r>
            <a:endParaRPr lang="en-US" sz="9600" dirty="0">
              <a:solidFill>
                <a:srgbClr val="3973AD"/>
              </a:solidFill>
              <a:latin typeface="Open Sans Extra Bold"/>
            </a:endParaRPr>
          </a:p>
        </p:txBody>
      </p:sp>
      <p:pic>
        <p:nvPicPr>
          <p:cNvPr id="2050" name="Picture 2" descr="Benefits of Teamwork and understanding each other - Pro Development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2206" y="2425154"/>
            <a:ext cx="4762500" cy="529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4310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266830" y="0"/>
            <a:ext cx="5021170" cy="10287000"/>
            <a:chOff x="0" y="0"/>
            <a:chExt cx="1322448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2448" cy="2709333"/>
            </a:xfrm>
            <a:custGeom>
              <a:avLst/>
              <a:gdLst/>
              <a:ahLst/>
              <a:cxnLst/>
              <a:rect l="l" t="t" r="r" b="b"/>
              <a:pathLst>
                <a:path w="1322448" h="2709333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339232" y="287411"/>
            <a:ext cx="7922504" cy="77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4400" b="1" u="none" strike="noStrike" dirty="0">
                <a:solidFill>
                  <a:srgbClr val="051D4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ARSITEKTUR PROGRAM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1595820" y="-1782102"/>
            <a:ext cx="3564204" cy="3564204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D6E4F2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ln>
              <a:solidFill>
                <a:srgbClr val="D6E4F2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9711374" y="287411"/>
            <a:ext cx="8030542" cy="9598848"/>
          </a:xfrm>
          <a:custGeom>
            <a:avLst/>
            <a:gdLst/>
            <a:ahLst/>
            <a:cxnLst/>
            <a:rect l="l" t="t" r="r" b="b"/>
            <a:pathLst>
              <a:path w="8606155" h="10286873">
                <a:moveTo>
                  <a:pt x="8606155" y="10251440"/>
                </a:moveTo>
                <a:cubicBezTo>
                  <a:pt x="8606155" y="10284587"/>
                  <a:pt x="8595487" y="10286873"/>
                  <a:pt x="8567674" y="10286873"/>
                </a:cubicBezTo>
                <a:cubicBezTo>
                  <a:pt x="5713095" y="10286238"/>
                  <a:pt x="2858643" y="10286238"/>
                  <a:pt x="4064" y="10286238"/>
                </a:cubicBezTo>
                <a:cubicBezTo>
                  <a:pt x="0" y="10272395"/>
                  <a:pt x="6350" y="10259822"/>
                  <a:pt x="9271" y="10246995"/>
                </a:cubicBezTo>
                <a:cubicBezTo>
                  <a:pt x="134747" y="9685401"/>
                  <a:pt x="260350" y="9123934"/>
                  <a:pt x="386207" y="8562467"/>
                </a:cubicBezTo>
                <a:cubicBezTo>
                  <a:pt x="565658" y="7761986"/>
                  <a:pt x="745490" y="6961632"/>
                  <a:pt x="924814" y="6161151"/>
                </a:cubicBezTo>
                <a:cubicBezTo>
                  <a:pt x="1146302" y="5172583"/>
                  <a:pt x="1367282" y="4184015"/>
                  <a:pt x="1588643" y="3195574"/>
                </a:cubicBezTo>
                <a:cubicBezTo>
                  <a:pt x="1813560" y="2191385"/>
                  <a:pt x="2038604" y="1187323"/>
                  <a:pt x="2264156" y="183261"/>
                </a:cubicBezTo>
                <a:cubicBezTo>
                  <a:pt x="2277872" y="122174"/>
                  <a:pt x="2286635" y="59690"/>
                  <a:pt x="2308860" y="635"/>
                </a:cubicBezTo>
                <a:cubicBezTo>
                  <a:pt x="4395216" y="635"/>
                  <a:pt x="6481572" y="635"/>
                  <a:pt x="8567928" y="0"/>
                </a:cubicBezTo>
                <a:cubicBezTo>
                  <a:pt x="8596249" y="0"/>
                  <a:pt x="8605901" y="3429"/>
                  <a:pt x="8605901" y="35814"/>
                </a:cubicBezTo>
                <a:cubicBezTo>
                  <a:pt x="8605139" y="3441065"/>
                  <a:pt x="8605139" y="6846316"/>
                  <a:pt x="8606155" y="10251440"/>
                </a:cubicBezTo>
                <a:close/>
              </a:path>
            </a:pathLst>
          </a:cu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5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4" name="TextBox 14"/>
          <p:cNvSpPr txBox="1"/>
          <p:nvPr/>
        </p:nvSpPr>
        <p:spPr>
          <a:xfrm>
            <a:off x="14967332" y="7304866"/>
            <a:ext cx="4831916" cy="5110680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5" name="Freeform 15"/>
          <p:cNvSpPr/>
          <p:nvPr/>
        </p:nvSpPr>
        <p:spPr>
          <a:xfrm>
            <a:off x="685800" y="8410948"/>
            <a:ext cx="11402164" cy="711357"/>
          </a:xfrm>
          <a:custGeom>
            <a:avLst/>
            <a:gdLst/>
            <a:ahLst/>
            <a:cxnLst/>
            <a:rect l="l" t="t" r="r" b="b"/>
            <a:pathLst>
              <a:path w="11402164" h="711357">
                <a:moveTo>
                  <a:pt x="0" y="0"/>
                </a:moveTo>
                <a:lnTo>
                  <a:pt x="11402164" y="0"/>
                </a:lnTo>
                <a:lnTo>
                  <a:pt x="11402164" y="711358"/>
                </a:lnTo>
                <a:lnTo>
                  <a:pt x="0" y="7113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16567"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34" name="Group 33"/>
          <p:cNvGrpSpPr/>
          <p:nvPr/>
        </p:nvGrpSpPr>
        <p:grpSpPr>
          <a:xfrm>
            <a:off x="868399" y="1983306"/>
            <a:ext cx="11387207" cy="3278344"/>
            <a:chOff x="1776774" y="1983306"/>
            <a:chExt cx="11387207" cy="3278344"/>
          </a:xfrm>
        </p:grpSpPr>
        <p:grpSp>
          <p:nvGrpSpPr>
            <p:cNvPr id="16" name="Group 16"/>
            <p:cNvGrpSpPr/>
            <p:nvPr/>
          </p:nvGrpSpPr>
          <p:grpSpPr>
            <a:xfrm>
              <a:off x="1776774" y="2531869"/>
              <a:ext cx="11387207" cy="2729781"/>
              <a:chOff x="0" y="0"/>
              <a:chExt cx="2999100" cy="868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2999100" cy="868800"/>
              </a:xfrm>
              <a:custGeom>
                <a:avLst/>
                <a:gdLst/>
                <a:ahLst/>
                <a:cxnLst/>
                <a:rect l="l" t="t" r="r" b="b"/>
                <a:pathLst>
                  <a:path w="2999100" h="868800">
                    <a:moveTo>
                      <a:pt x="9518" y="0"/>
                    </a:moveTo>
                    <a:lnTo>
                      <a:pt x="2989581" y="0"/>
                    </a:lnTo>
                    <a:cubicBezTo>
                      <a:pt x="2992106" y="0"/>
                      <a:pt x="2994527" y="1003"/>
                      <a:pt x="2996312" y="2788"/>
                    </a:cubicBezTo>
                    <a:cubicBezTo>
                      <a:pt x="2998097" y="4573"/>
                      <a:pt x="2999100" y="6994"/>
                      <a:pt x="2999100" y="9518"/>
                    </a:cubicBezTo>
                    <a:lnTo>
                      <a:pt x="2999100" y="859282"/>
                    </a:lnTo>
                    <a:cubicBezTo>
                      <a:pt x="2999100" y="861806"/>
                      <a:pt x="2998097" y="864227"/>
                      <a:pt x="2996312" y="866012"/>
                    </a:cubicBezTo>
                    <a:cubicBezTo>
                      <a:pt x="2994527" y="867797"/>
                      <a:pt x="2992106" y="868800"/>
                      <a:pt x="2989581" y="868800"/>
                    </a:cubicBezTo>
                    <a:lnTo>
                      <a:pt x="9518" y="868800"/>
                    </a:lnTo>
                    <a:cubicBezTo>
                      <a:pt x="4261" y="868800"/>
                      <a:pt x="0" y="864538"/>
                      <a:pt x="0" y="859282"/>
                    </a:cubicBezTo>
                    <a:lnTo>
                      <a:pt x="0" y="9518"/>
                    </a:lnTo>
                    <a:cubicBezTo>
                      <a:pt x="0" y="6994"/>
                      <a:pt x="1003" y="4573"/>
                      <a:pt x="2788" y="2788"/>
                    </a:cubicBezTo>
                    <a:cubicBezTo>
                      <a:pt x="4573" y="1003"/>
                      <a:pt x="6994" y="0"/>
                      <a:pt x="9518" y="0"/>
                    </a:cubicBezTo>
                    <a:close/>
                  </a:path>
                </a:pathLst>
              </a:custGeom>
              <a:solidFill>
                <a:srgbClr val="00569E"/>
              </a:solidFill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18" name="TextBox 18"/>
              <p:cNvSpPr txBox="1"/>
              <p:nvPr/>
            </p:nvSpPr>
            <p:spPr>
              <a:xfrm>
                <a:off x="0" y="-38100"/>
                <a:ext cx="2999100" cy="906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2665995" y="1983306"/>
              <a:ext cx="3714090" cy="867963"/>
              <a:chOff x="0" y="-66675"/>
              <a:chExt cx="1013291" cy="31726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21" name="TextBox 21"/>
              <p:cNvSpPr txBox="1"/>
              <p:nvPr/>
            </p:nvSpPr>
            <p:spPr>
              <a:xfrm>
                <a:off x="0" y="-66675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STRUKTUR</a:t>
                </a:r>
                <a:endParaRPr lang="en-US" sz="3200" b="1" u="none" strike="noStrike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28" name="TextBox 28"/>
            <p:cNvSpPr txBox="1"/>
            <p:nvPr/>
          </p:nvSpPr>
          <p:spPr>
            <a:xfrm>
              <a:off x="2292391" y="3006143"/>
              <a:ext cx="4706668" cy="206466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TAMPILAN (GUI)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PENGHUBUNG (MIDDLEWARE)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ATURAN BISNIS TERPUSAT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SUMBER DATA (dan CONSTRAINT)</a:t>
              </a:r>
              <a:endParaRPr lang="zh-CN" altLang="en-US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8089095" y="3028422"/>
              <a:ext cx="4560105" cy="206466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Pola Input yang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terus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menerus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dikembangkan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untuk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kemudahan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user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dalam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rangka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mengurangi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salah input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Mengikuti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pola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yang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sudah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mapan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dan familiar,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yaitu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: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simrsgos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dengan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beberapa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pengembangan</a:t>
              </a:r>
              <a:endParaRPr 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</a:endParaRPr>
            </a:p>
          </p:txBody>
        </p:sp>
        <p:grpSp>
          <p:nvGrpSpPr>
            <p:cNvPr id="31" name="Group 19"/>
            <p:cNvGrpSpPr/>
            <p:nvPr/>
          </p:nvGrpSpPr>
          <p:grpSpPr>
            <a:xfrm>
              <a:off x="8465552" y="2039610"/>
              <a:ext cx="3776914" cy="867963"/>
              <a:chOff x="0" y="-35100"/>
              <a:chExt cx="1030431" cy="317260"/>
            </a:xfrm>
          </p:grpSpPr>
          <p:sp>
            <p:nvSpPr>
              <p:cNvPr id="32" name="Freeform 20"/>
              <p:cNvSpPr/>
              <p:nvPr/>
            </p:nvSpPr>
            <p:spPr>
              <a:xfrm>
                <a:off x="1714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33" name="TextBox 21"/>
              <p:cNvSpPr txBox="1"/>
              <p:nvPr/>
            </p:nvSpPr>
            <p:spPr>
              <a:xfrm>
                <a:off x="0" y="-35100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TAMPILAN (GUI)</a:t>
                </a:r>
                <a:endParaRPr lang="en-US" sz="3200" b="1" u="none" strike="noStrike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36" name="Group 35"/>
          <p:cNvGrpSpPr/>
          <p:nvPr/>
        </p:nvGrpSpPr>
        <p:grpSpPr>
          <a:xfrm>
            <a:off x="868399" y="5718358"/>
            <a:ext cx="11387207" cy="3707197"/>
            <a:chOff x="1776774" y="1983306"/>
            <a:chExt cx="11387207" cy="3707197"/>
          </a:xfrm>
        </p:grpSpPr>
        <p:grpSp>
          <p:nvGrpSpPr>
            <p:cNvPr id="37" name="Group 16"/>
            <p:cNvGrpSpPr/>
            <p:nvPr/>
          </p:nvGrpSpPr>
          <p:grpSpPr>
            <a:xfrm>
              <a:off x="1776774" y="2412158"/>
              <a:ext cx="11387207" cy="3278345"/>
              <a:chOff x="0" y="-38100"/>
              <a:chExt cx="2999100" cy="1043390"/>
            </a:xfrm>
          </p:grpSpPr>
          <p:sp>
            <p:nvSpPr>
              <p:cNvPr id="46" name="Freeform 17"/>
              <p:cNvSpPr/>
              <p:nvPr/>
            </p:nvSpPr>
            <p:spPr>
              <a:xfrm>
                <a:off x="0" y="0"/>
                <a:ext cx="2999100" cy="1005290"/>
              </a:xfrm>
              <a:custGeom>
                <a:avLst/>
                <a:gdLst/>
                <a:ahLst/>
                <a:cxnLst/>
                <a:rect l="l" t="t" r="r" b="b"/>
                <a:pathLst>
                  <a:path w="2999100" h="868800">
                    <a:moveTo>
                      <a:pt x="9518" y="0"/>
                    </a:moveTo>
                    <a:lnTo>
                      <a:pt x="2989581" y="0"/>
                    </a:lnTo>
                    <a:cubicBezTo>
                      <a:pt x="2992106" y="0"/>
                      <a:pt x="2994527" y="1003"/>
                      <a:pt x="2996312" y="2788"/>
                    </a:cubicBezTo>
                    <a:cubicBezTo>
                      <a:pt x="2998097" y="4573"/>
                      <a:pt x="2999100" y="6994"/>
                      <a:pt x="2999100" y="9518"/>
                    </a:cubicBezTo>
                    <a:lnTo>
                      <a:pt x="2999100" y="859282"/>
                    </a:lnTo>
                    <a:cubicBezTo>
                      <a:pt x="2999100" y="861806"/>
                      <a:pt x="2998097" y="864227"/>
                      <a:pt x="2996312" y="866012"/>
                    </a:cubicBezTo>
                    <a:cubicBezTo>
                      <a:pt x="2994527" y="867797"/>
                      <a:pt x="2992106" y="868800"/>
                      <a:pt x="2989581" y="868800"/>
                    </a:cubicBezTo>
                    <a:lnTo>
                      <a:pt x="9518" y="868800"/>
                    </a:lnTo>
                    <a:cubicBezTo>
                      <a:pt x="4261" y="868800"/>
                      <a:pt x="0" y="864538"/>
                      <a:pt x="0" y="859282"/>
                    </a:cubicBezTo>
                    <a:lnTo>
                      <a:pt x="0" y="9518"/>
                    </a:lnTo>
                    <a:cubicBezTo>
                      <a:pt x="0" y="6994"/>
                      <a:pt x="1003" y="4573"/>
                      <a:pt x="2788" y="2788"/>
                    </a:cubicBezTo>
                    <a:cubicBezTo>
                      <a:pt x="4573" y="1003"/>
                      <a:pt x="6994" y="0"/>
                      <a:pt x="9518" y="0"/>
                    </a:cubicBezTo>
                    <a:close/>
                  </a:path>
                </a:pathLst>
              </a:custGeom>
              <a:solidFill>
                <a:srgbClr val="00569E"/>
              </a:solidFill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47" name="TextBox 18"/>
              <p:cNvSpPr txBox="1"/>
              <p:nvPr/>
            </p:nvSpPr>
            <p:spPr>
              <a:xfrm>
                <a:off x="0" y="-38100"/>
                <a:ext cx="2999100" cy="906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38" name="Group 19"/>
            <p:cNvGrpSpPr/>
            <p:nvPr/>
          </p:nvGrpSpPr>
          <p:grpSpPr>
            <a:xfrm>
              <a:off x="2665995" y="1983306"/>
              <a:ext cx="3714090" cy="867963"/>
              <a:chOff x="0" y="-66675"/>
              <a:chExt cx="1013291" cy="317260"/>
            </a:xfrm>
          </p:grpSpPr>
          <p:sp>
            <p:nvSpPr>
              <p:cNvPr id="44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45" name="TextBox 21"/>
              <p:cNvSpPr txBox="1"/>
              <p:nvPr/>
            </p:nvSpPr>
            <p:spPr>
              <a:xfrm>
                <a:off x="0" y="-66675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u="none" strike="noStrike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BISNIS PROSES</a:t>
                </a:r>
              </a:p>
            </p:txBody>
          </p:sp>
        </p:grpSp>
        <p:sp>
          <p:nvSpPr>
            <p:cNvPr id="39" name="TextBox 28"/>
            <p:cNvSpPr txBox="1"/>
            <p:nvPr/>
          </p:nvSpPr>
          <p:spPr>
            <a:xfrm>
              <a:off x="2292391" y="3006143"/>
              <a:ext cx="4706668" cy="206466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Aturan-aturan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yang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diterapkan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, dan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terus-menerus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dikembangkan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dalam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rangka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mengurangi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kecurangan</a:t>
              </a: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Contoh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: Tindakan filter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sesuai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KSM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nya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. Tindakan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sesuai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dengan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Jenis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pasiennya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(FOC, BP, JKN)</a:t>
              </a:r>
              <a:endParaRPr lang="zh-CN" alt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</p:txBody>
        </p:sp>
        <p:sp>
          <p:nvSpPr>
            <p:cNvPr id="40" name="TextBox 29"/>
            <p:cNvSpPr txBox="1"/>
            <p:nvPr/>
          </p:nvSpPr>
          <p:spPr>
            <a:xfrm>
              <a:off x="7772401" y="3028422"/>
              <a:ext cx="4876800" cy="147476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Membuat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batas-batas data, agar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terjaga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konsistensinya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.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Contoh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: Kode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Katalog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harus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diisi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dan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unik</a:t>
              </a:r>
              <a:endParaRPr lang="zh-CN" alt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marL="0" lvl="0" indent="0" algn="ctr">
                <a:lnSpc>
                  <a:spcPts val="2334"/>
                </a:lnSpc>
                <a:spcBef>
                  <a:spcPct val="0"/>
                </a:spcBef>
              </a:pPr>
              <a:endParaRPr lang="en-US" sz="2000" u="none" strike="noStrike" spc="-33" dirty="0">
                <a:solidFill>
                  <a:schemeClr val="bg1"/>
                </a:solidFill>
                <a:latin typeface="+mj-lt"/>
              </a:endParaRPr>
            </a:p>
          </p:txBody>
        </p:sp>
        <p:grpSp>
          <p:nvGrpSpPr>
            <p:cNvPr id="41" name="Group 19"/>
            <p:cNvGrpSpPr/>
            <p:nvPr/>
          </p:nvGrpSpPr>
          <p:grpSpPr>
            <a:xfrm>
              <a:off x="8465552" y="2039610"/>
              <a:ext cx="3714090" cy="867963"/>
              <a:chOff x="0" y="-35100"/>
              <a:chExt cx="1013291" cy="317260"/>
            </a:xfrm>
          </p:grpSpPr>
          <p:sp>
            <p:nvSpPr>
              <p:cNvPr id="42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43" name="TextBox 21"/>
              <p:cNvSpPr txBox="1"/>
              <p:nvPr/>
            </p:nvSpPr>
            <p:spPr>
              <a:xfrm>
                <a:off x="0" y="-35100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u="none" strike="noStrike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SUMBER DATA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59225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266830" y="0"/>
            <a:ext cx="5021170" cy="10287000"/>
            <a:chOff x="0" y="0"/>
            <a:chExt cx="1322448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2448" cy="2709333"/>
            </a:xfrm>
            <a:custGeom>
              <a:avLst/>
              <a:gdLst/>
              <a:ahLst/>
              <a:cxnLst/>
              <a:rect l="l" t="t" r="r" b="b"/>
              <a:pathLst>
                <a:path w="1322448" h="2709333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339232" y="287411"/>
            <a:ext cx="7922504" cy="77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4400" b="1" u="none" strike="noStrike" dirty="0">
                <a:solidFill>
                  <a:srgbClr val="051D4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SOP PENANGANAN MASALAH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1595820" y="-1782102"/>
            <a:ext cx="3564204" cy="3564204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D6E4F2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ln>
              <a:solidFill>
                <a:srgbClr val="D6E4F2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9711374" y="287411"/>
            <a:ext cx="8030542" cy="9598848"/>
          </a:xfrm>
          <a:custGeom>
            <a:avLst/>
            <a:gdLst/>
            <a:ahLst/>
            <a:cxnLst/>
            <a:rect l="l" t="t" r="r" b="b"/>
            <a:pathLst>
              <a:path w="8606155" h="10286873">
                <a:moveTo>
                  <a:pt x="8606155" y="10251440"/>
                </a:moveTo>
                <a:cubicBezTo>
                  <a:pt x="8606155" y="10284587"/>
                  <a:pt x="8595487" y="10286873"/>
                  <a:pt x="8567674" y="10286873"/>
                </a:cubicBezTo>
                <a:cubicBezTo>
                  <a:pt x="5713095" y="10286238"/>
                  <a:pt x="2858643" y="10286238"/>
                  <a:pt x="4064" y="10286238"/>
                </a:cubicBezTo>
                <a:cubicBezTo>
                  <a:pt x="0" y="10272395"/>
                  <a:pt x="6350" y="10259822"/>
                  <a:pt x="9271" y="10246995"/>
                </a:cubicBezTo>
                <a:cubicBezTo>
                  <a:pt x="134747" y="9685401"/>
                  <a:pt x="260350" y="9123934"/>
                  <a:pt x="386207" y="8562467"/>
                </a:cubicBezTo>
                <a:cubicBezTo>
                  <a:pt x="565658" y="7761986"/>
                  <a:pt x="745490" y="6961632"/>
                  <a:pt x="924814" y="6161151"/>
                </a:cubicBezTo>
                <a:cubicBezTo>
                  <a:pt x="1146302" y="5172583"/>
                  <a:pt x="1367282" y="4184015"/>
                  <a:pt x="1588643" y="3195574"/>
                </a:cubicBezTo>
                <a:cubicBezTo>
                  <a:pt x="1813560" y="2191385"/>
                  <a:pt x="2038604" y="1187323"/>
                  <a:pt x="2264156" y="183261"/>
                </a:cubicBezTo>
                <a:cubicBezTo>
                  <a:pt x="2277872" y="122174"/>
                  <a:pt x="2286635" y="59690"/>
                  <a:pt x="2308860" y="635"/>
                </a:cubicBezTo>
                <a:cubicBezTo>
                  <a:pt x="4395216" y="635"/>
                  <a:pt x="6481572" y="635"/>
                  <a:pt x="8567928" y="0"/>
                </a:cubicBezTo>
                <a:cubicBezTo>
                  <a:pt x="8596249" y="0"/>
                  <a:pt x="8605901" y="3429"/>
                  <a:pt x="8605901" y="35814"/>
                </a:cubicBezTo>
                <a:cubicBezTo>
                  <a:pt x="8605139" y="3441065"/>
                  <a:pt x="8605139" y="6846316"/>
                  <a:pt x="8606155" y="10251440"/>
                </a:cubicBezTo>
                <a:close/>
              </a:path>
            </a:pathLst>
          </a:cu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5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4" name="TextBox 14"/>
          <p:cNvSpPr txBox="1"/>
          <p:nvPr/>
        </p:nvSpPr>
        <p:spPr>
          <a:xfrm>
            <a:off x="14967332" y="7304866"/>
            <a:ext cx="4831916" cy="5110680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5" name="Freeform 15"/>
          <p:cNvSpPr/>
          <p:nvPr/>
        </p:nvSpPr>
        <p:spPr>
          <a:xfrm>
            <a:off x="685800" y="8410948"/>
            <a:ext cx="11402164" cy="711357"/>
          </a:xfrm>
          <a:custGeom>
            <a:avLst/>
            <a:gdLst/>
            <a:ahLst/>
            <a:cxnLst/>
            <a:rect l="l" t="t" r="r" b="b"/>
            <a:pathLst>
              <a:path w="11402164" h="711357">
                <a:moveTo>
                  <a:pt x="0" y="0"/>
                </a:moveTo>
                <a:lnTo>
                  <a:pt x="11402164" y="0"/>
                </a:lnTo>
                <a:lnTo>
                  <a:pt x="11402164" y="711358"/>
                </a:lnTo>
                <a:lnTo>
                  <a:pt x="0" y="7113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16567"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34" name="Group 33"/>
          <p:cNvGrpSpPr/>
          <p:nvPr/>
        </p:nvGrpSpPr>
        <p:grpSpPr>
          <a:xfrm>
            <a:off x="868399" y="1983306"/>
            <a:ext cx="11387207" cy="3278344"/>
            <a:chOff x="1776774" y="1983306"/>
            <a:chExt cx="11387207" cy="3278344"/>
          </a:xfrm>
        </p:grpSpPr>
        <p:grpSp>
          <p:nvGrpSpPr>
            <p:cNvPr id="16" name="Group 16"/>
            <p:cNvGrpSpPr/>
            <p:nvPr/>
          </p:nvGrpSpPr>
          <p:grpSpPr>
            <a:xfrm>
              <a:off x="1776774" y="2531869"/>
              <a:ext cx="11387207" cy="2729781"/>
              <a:chOff x="0" y="0"/>
              <a:chExt cx="2999100" cy="868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2999100" cy="868800"/>
              </a:xfrm>
              <a:custGeom>
                <a:avLst/>
                <a:gdLst/>
                <a:ahLst/>
                <a:cxnLst/>
                <a:rect l="l" t="t" r="r" b="b"/>
                <a:pathLst>
                  <a:path w="2999100" h="868800">
                    <a:moveTo>
                      <a:pt x="9518" y="0"/>
                    </a:moveTo>
                    <a:lnTo>
                      <a:pt x="2989581" y="0"/>
                    </a:lnTo>
                    <a:cubicBezTo>
                      <a:pt x="2992106" y="0"/>
                      <a:pt x="2994527" y="1003"/>
                      <a:pt x="2996312" y="2788"/>
                    </a:cubicBezTo>
                    <a:cubicBezTo>
                      <a:pt x="2998097" y="4573"/>
                      <a:pt x="2999100" y="6994"/>
                      <a:pt x="2999100" y="9518"/>
                    </a:cubicBezTo>
                    <a:lnTo>
                      <a:pt x="2999100" y="859282"/>
                    </a:lnTo>
                    <a:cubicBezTo>
                      <a:pt x="2999100" y="861806"/>
                      <a:pt x="2998097" y="864227"/>
                      <a:pt x="2996312" y="866012"/>
                    </a:cubicBezTo>
                    <a:cubicBezTo>
                      <a:pt x="2994527" y="867797"/>
                      <a:pt x="2992106" y="868800"/>
                      <a:pt x="2989581" y="868800"/>
                    </a:cubicBezTo>
                    <a:lnTo>
                      <a:pt x="9518" y="868800"/>
                    </a:lnTo>
                    <a:cubicBezTo>
                      <a:pt x="4261" y="868800"/>
                      <a:pt x="0" y="864538"/>
                      <a:pt x="0" y="859282"/>
                    </a:cubicBezTo>
                    <a:lnTo>
                      <a:pt x="0" y="9518"/>
                    </a:lnTo>
                    <a:cubicBezTo>
                      <a:pt x="0" y="6994"/>
                      <a:pt x="1003" y="4573"/>
                      <a:pt x="2788" y="2788"/>
                    </a:cubicBezTo>
                    <a:cubicBezTo>
                      <a:pt x="4573" y="1003"/>
                      <a:pt x="6994" y="0"/>
                      <a:pt x="9518" y="0"/>
                    </a:cubicBezTo>
                    <a:close/>
                  </a:path>
                </a:pathLst>
              </a:custGeom>
              <a:solidFill>
                <a:srgbClr val="00569E"/>
              </a:solidFill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18" name="TextBox 18"/>
              <p:cNvSpPr txBox="1"/>
              <p:nvPr/>
            </p:nvSpPr>
            <p:spPr>
              <a:xfrm>
                <a:off x="0" y="-38100"/>
                <a:ext cx="2999100" cy="906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2665995" y="1983306"/>
              <a:ext cx="3714090" cy="867963"/>
              <a:chOff x="0" y="-66675"/>
              <a:chExt cx="1013291" cy="31726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21" name="TextBox 21"/>
              <p:cNvSpPr txBox="1"/>
              <p:nvPr/>
            </p:nvSpPr>
            <p:spPr>
              <a:xfrm>
                <a:off x="0" y="-66675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PREVENTIF</a:t>
                </a:r>
                <a:endParaRPr lang="en-US" sz="3200" b="1" u="none" strike="noStrike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28" name="TextBox 28"/>
            <p:cNvSpPr txBox="1"/>
            <p:nvPr/>
          </p:nvSpPr>
          <p:spPr>
            <a:xfrm>
              <a:off x="2292391" y="3006143"/>
              <a:ext cx="4706668" cy="117981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MONITORING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ANALISA DATA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8089095" y="3028422"/>
              <a:ext cx="4560105" cy="88485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SEMENTARA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PERMANEN</a:t>
              </a:r>
              <a:endParaRPr 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</a:endParaRPr>
            </a:p>
          </p:txBody>
        </p:sp>
        <p:grpSp>
          <p:nvGrpSpPr>
            <p:cNvPr id="31" name="Group 19"/>
            <p:cNvGrpSpPr/>
            <p:nvPr/>
          </p:nvGrpSpPr>
          <p:grpSpPr>
            <a:xfrm>
              <a:off x="8465552" y="2039610"/>
              <a:ext cx="3714090" cy="867963"/>
              <a:chOff x="0" y="-35100"/>
              <a:chExt cx="1013291" cy="317260"/>
            </a:xfrm>
          </p:grpSpPr>
          <p:sp>
            <p:nvSpPr>
              <p:cNvPr id="32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33" name="TextBox 21"/>
              <p:cNvSpPr txBox="1"/>
              <p:nvPr/>
            </p:nvSpPr>
            <p:spPr>
              <a:xfrm>
                <a:off x="0" y="-35100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KOREKTIF</a:t>
                </a:r>
                <a:endParaRPr lang="en-US" sz="3200" b="1" u="none" strike="noStrike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36" name="Group 35"/>
          <p:cNvGrpSpPr/>
          <p:nvPr/>
        </p:nvGrpSpPr>
        <p:grpSpPr>
          <a:xfrm>
            <a:off x="868399" y="5718358"/>
            <a:ext cx="11387207" cy="3707197"/>
            <a:chOff x="1776774" y="1983306"/>
            <a:chExt cx="11387207" cy="3707197"/>
          </a:xfrm>
        </p:grpSpPr>
        <p:grpSp>
          <p:nvGrpSpPr>
            <p:cNvPr id="37" name="Group 16"/>
            <p:cNvGrpSpPr/>
            <p:nvPr/>
          </p:nvGrpSpPr>
          <p:grpSpPr>
            <a:xfrm>
              <a:off x="1776774" y="2412158"/>
              <a:ext cx="11387207" cy="3278345"/>
              <a:chOff x="0" y="-38100"/>
              <a:chExt cx="2999100" cy="1043390"/>
            </a:xfrm>
          </p:grpSpPr>
          <p:sp>
            <p:nvSpPr>
              <p:cNvPr id="46" name="Freeform 17"/>
              <p:cNvSpPr/>
              <p:nvPr/>
            </p:nvSpPr>
            <p:spPr>
              <a:xfrm>
                <a:off x="0" y="0"/>
                <a:ext cx="2999100" cy="1005290"/>
              </a:xfrm>
              <a:custGeom>
                <a:avLst/>
                <a:gdLst/>
                <a:ahLst/>
                <a:cxnLst/>
                <a:rect l="l" t="t" r="r" b="b"/>
                <a:pathLst>
                  <a:path w="2999100" h="868800">
                    <a:moveTo>
                      <a:pt x="9518" y="0"/>
                    </a:moveTo>
                    <a:lnTo>
                      <a:pt x="2989581" y="0"/>
                    </a:lnTo>
                    <a:cubicBezTo>
                      <a:pt x="2992106" y="0"/>
                      <a:pt x="2994527" y="1003"/>
                      <a:pt x="2996312" y="2788"/>
                    </a:cubicBezTo>
                    <a:cubicBezTo>
                      <a:pt x="2998097" y="4573"/>
                      <a:pt x="2999100" y="6994"/>
                      <a:pt x="2999100" y="9518"/>
                    </a:cubicBezTo>
                    <a:lnTo>
                      <a:pt x="2999100" y="859282"/>
                    </a:lnTo>
                    <a:cubicBezTo>
                      <a:pt x="2999100" y="861806"/>
                      <a:pt x="2998097" y="864227"/>
                      <a:pt x="2996312" y="866012"/>
                    </a:cubicBezTo>
                    <a:cubicBezTo>
                      <a:pt x="2994527" y="867797"/>
                      <a:pt x="2992106" y="868800"/>
                      <a:pt x="2989581" y="868800"/>
                    </a:cubicBezTo>
                    <a:lnTo>
                      <a:pt x="9518" y="868800"/>
                    </a:lnTo>
                    <a:cubicBezTo>
                      <a:pt x="4261" y="868800"/>
                      <a:pt x="0" y="864538"/>
                      <a:pt x="0" y="859282"/>
                    </a:cubicBezTo>
                    <a:lnTo>
                      <a:pt x="0" y="9518"/>
                    </a:lnTo>
                    <a:cubicBezTo>
                      <a:pt x="0" y="6994"/>
                      <a:pt x="1003" y="4573"/>
                      <a:pt x="2788" y="2788"/>
                    </a:cubicBezTo>
                    <a:cubicBezTo>
                      <a:pt x="4573" y="1003"/>
                      <a:pt x="6994" y="0"/>
                      <a:pt x="9518" y="0"/>
                    </a:cubicBezTo>
                    <a:close/>
                  </a:path>
                </a:pathLst>
              </a:custGeom>
              <a:solidFill>
                <a:srgbClr val="00569E"/>
              </a:solidFill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47" name="TextBox 18"/>
              <p:cNvSpPr txBox="1"/>
              <p:nvPr/>
            </p:nvSpPr>
            <p:spPr>
              <a:xfrm>
                <a:off x="0" y="-38100"/>
                <a:ext cx="2999100" cy="906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38" name="Group 19"/>
            <p:cNvGrpSpPr/>
            <p:nvPr/>
          </p:nvGrpSpPr>
          <p:grpSpPr>
            <a:xfrm>
              <a:off x="2665995" y="1983306"/>
              <a:ext cx="3714090" cy="867963"/>
              <a:chOff x="0" y="-66675"/>
              <a:chExt cx="1013291" cy="317260"/>
            </a:xfrm>
          </p:grpSpPr>
          <p:sp>
            <p:nvSpPr>
              <p:cNvPr id="44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45" name="TextBox 21"/>
              <p:cNvSpPr txBox="1"/>
              <p:nvPr/>
            </p:nvSpPr>
            <p:spPr>
              <a:xfrm>
                <a:off x="0" y="-66675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u="none" strike="noStrike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ALUR PROSES</a:t>
                </a:r>
              </a:p>
            </p:txBody>
          </p:sp>
        </p:grpSp>
        <p:sp>
          <p:nvSpPr>
            <p:cNvPr id="39" name="TextBox 28"/>
            <p:cNvSpPr txBox="1"/>
            <p:nvPr/>
          </p:nvSpPr>
          <p:spPr>
            <a:xfrm>
              <a:off x="2292391" y="3006143"/>
              <a:ext cx="4706668" cy="206466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HELP DESK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ON SITE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ANALISA DATA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ENGINEERING</a:t>
              </a:r>
              <a:endParaRPr lang="zh-CN" alt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</p:txBody>
        </p:sp>
        <p:sp>
          <p:nvSpPr>
            <p:cNvPr id="40" name="TextBox 29"/>
            <p:cNvSpPr txBox="1"/>
            <p:nvPr/>
          </p:nvSpPr>
          <p:spPr>
            <a:xfrm>
              <a:off x="7772401" y="3028422"/>
              <a:ext cx="4876800" cy="235962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DEVELOPMENT 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SELF QA (quality assurance)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TESTING QA</a:t>
              </a:r>
              <a:endParaRPr lang="zh-CN" alt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marL="0" lvl="0" indent="0" algn="ctr">
                <a:lnSpc>
                  <a:spcPts val="2334"/>
                </a:lnSpc>
                <a:spcBef>
                  <a:spcPct val="0"/>
                </a:spcBef>
              </a:pPr>
              <a:endParaRPr lang="en-US" sz="2000" u="none" strike="noStrike" spc="-33" dirty="0">
                <a:solidFill>
                  <a:schemeClr val="bg1"/>
                </a:solidFill>
                <a:latin typeface="+mj-lt"/>
              </a:endParaRPr>
            </a:p>
            <a:p>
              <a:pPr marL="0" lvl="0" indent="0" algn="ctr">
                <a:lnSpc>
                  <a:spcPts val="2334"/>
                </a:lnSpc>
                <a:spcBef>
                  <a:spcPct val="0"/>
                </a:spcBef>
              </a:pPr>
              <a:r>
                <a:rPr lang="en-US" sz="2000" spc="-33" dirty="0">
                  <a:solidFill>
                    <a:schemeClr val="bg1"/>
                  </a:solidFill>
                  <a:latin typeface="+mj-lt"/>
                </a:rPr>
                <a:t>PRODUKSI</a:t>
              </a:r>
            </a:p>
            <a:p>
              <a:pPr marL="0" lvl="0" indent="0" algn="ctr">
                <a:lnSpc>
                  <a:spcPts val="2334"/>
                </a:lnSpc>
                <a:spcBef>
                  <a:spcPct val="0"/>
                </a:spcBef>
              </a:pPr>
              <a:r>
                <a:rPr lang="en-US" sz="2000" spc="-33" dirty="0">
                  <a:solidFill>
                    <a:schemeClr val="bg1"/>
                  </a:solidFill>
                  <a:latin typeface="+mj-lt"/>
                </a:rPr>
                <a:t>DAN TESTING PASIEN TEST</a:t>
              </a:r>
            </a:p>
            <a:p>
              <a:pPr marL="0" lvl="0" indent="0" algn="ctr">
                <a:lnSpc>
                  <a:spcPts val="2334"/>
                </a:lnSpc>
                <a:spcBef>
                  <a:spcPct val="0"/>
                </a:spcBef>
              </a:pPr>
              <a:r>
                <a:rPr lang="en-US" sz="2000" u="none" strike="noStrike" spc="-33" dirty="0">
                  <a:solidFill>
                    <a:schemeClr val="bg1"/>
                  </a:solidFill>
                  <a:latin typeface="+mj-lt"/>
                </a:rPr>
                <a:t>ATAU PENDAMPINGAN LAPANGAN</a:t>
              </a:r>
            </a:p>
          </p:txBody>
        </p:sp>
        <p:grpSp>
          <p:nvGrpSpPr>
            <p:cNvPr id="41" name="Group 19"/>
            <p:cNvGrpSpPr/>
            <p:nvPr/>
          </p:nvGrpSpPr>
          <p:grpSpPr>
            <a:xfrm>
              <a:off x="8465552" y="2039610"/>
              <a:ext cx="3714090" cy="867963"/>
              <a:chOff x="0" y="-35100"/>
              <a:chExt cx="1013291" cy="317260"/>
            </a:xfrm>
          </p:grpSpPr>
          <p:sp>
            <p:nvSpPr>
              <p:cNvPr id="42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43" name="TextBox 21"/>
              <p:cNvSpPr txBox="1"/>
              <p:nvPr/>
            </p:nvSpPr>
            <p:spPr>
              <a:xfrm>
                <a:off x="0" y="-35100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u="none" strike="noStrike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ALUR PRODUKSI</a:t>
                </a:r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9" name="Round Same Side Corner Rectangle 55">
            <a:extLst>
              <a:ext uri="{FF2B5EF4-FFF2-40B4-BE49-F238E27FC236}">
                <a16:creationId xmlns:a16="http://schemas.microsoft.com/office/drawing/2014/main" id="{0D073118-E8EC-0C7D-9D9B-70774D724E39}"/>
              </a:ext>
            </a:extLst>
          </p:cNvPr>
          <p:cNvSpPr/>
          <p:nvPr/>
        </p:nvSpPr>
        <p:spPr>
          <a:xfrm rot="5400000">
            <a:off x="-661712" y="747988"/>
            <a:ext cx="4172374" cy="3247050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9" name="TextBox 5">
            <a:extLst>
              <a:ext uri="{FF2B5EF4-FFF2-40B4-BE49-F238E27FC236}">
                <a16:creationId xmlns:a16="http://schemas.microsoft.com/office/drawing/2014/main" id="{453233A6-A025-FA70-42A6-9F26E808E881}"/>
              </a:ext>
            </a:extLst>
          </p:cNvPr>
          <p:cNvSpPr txBox="1"/>
          <p:nvPr/>
        </p:nvSpPr>
        <p:spPr>
          <a:xfrm>
            <a:off x="142612" y="782198"/>
            <a:ext cx="2563725" cy="31786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sz="4400" b="1" u="none" strike="noStrike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MODUL</a:t>
            </a:r>
          </a:p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EMR</a:t>
            </a:r>
            <a:endParaRPr lang="en-US" sz="4400" b="1" u="none" strike="noStrike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&amp;</a:t>
            </a:r>
          </a:p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sz="4400" b="1" u="none" strike="noStrike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LOKUS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0E5B09-561F-9AB6-B54D-6CE0AA38F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4250" y="285325"/>
            <a:ext cx="14278950" cy="9704914"/>
          </a:xfrm>
          <a:prstGeom prst="rect">
            <a:avLst/>
          </a:prstGeom>
        </p:spPr>
      </p:pic>
      <p:pic>
        <p:nvPicPr>
          <p:cNvPr id="181" name="Picture 180">
            <a:extLst>
              <a:ext uri="{FF2B5EF4-FFF2-40B4-BE49-F238E27FC236}">
                <a16:creationId xmlns:a16="http://schemas.microsoft.com/office/drawing/2014/main" id="{5248D164-F482-F4EF-2E9F-2EAF25E66D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0" y="9701667"/>
            <a:ext cx="1851398" cy="55584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1164</TotalTime>
  <Words>497</Words>
  <Application>Microsoft Office PowerPoint</Application>
  <PresentationFormat>Custom</PresentationFormat>
  <Paragraphs>142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Calibri</vt:lpstr>
      <vt:lpstr>Bahnschrift Condensed</vt:lpstr>
      <vt:lpstr>Franklin Gothic Medium Cond</vt:lpstr>
      <vt:lpstr>Open Sans Extra Bold</vt:lpstr>
      <vt:lpstr>Franklin Gothic Book</vt:lpstr>
      <vt:lpstr>Roboto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Blue Professional Modern Technology Pitch Deck Presentation</dc:title>
  <dc:creator>Dell OptiPlex</dc:creator>
  <cp:lastModifiedBy>Dell OptiPlex</cp:lastModifiedBy>
  <cp:revision>100</cp:revision>
  <dcterms:created xsi:type="dcterms:W3CDTF">2006-08-16T00:00:00Z</dcterms:created>
  <dcterms:modified xsi:type="dcterms:W3CDTF">2024-11-03T23:31:45Z</dcterms:modified>
  <dc:identifier>DAF27wZCZa4</dc:identifier>
</cp:coreProperties>
</file>

<file path=docProps/thumbnail.jpeg>
</file>